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0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embeddedFontLst>
    <p:embeddedFont>
      <p:font typeface="Amatic SC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B Garamond" pitchFamily="2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Oswald" pitchFamily="2" charset="77"/>
      <p:regular r:id="rId33"/>
      <p:bold r:id="rId34"/>
    </p:embeddedFont>
    <p:embeddedFont>
      <p:font typeface="Playfair Display" pitchFamily="2" charset="77"/>
      <p:regular r:id="rId35"/>
      <p:bold r:id="rId36"/>
      <p:italic r:id="rId37"/>
      <p:boldItalic r:id="rId38"/>
    </p:embeddedFont>
    <p:embeddedFont>
      <p:font typeface="Quattrocento Sans" panose="020B05020500000200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Mono" pitchFamily="2" charset="0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04" d="100"/>
          <a:sy n="104" d="100"/>
        </p:scale>
        <p:origin x="232" y="536"/>
      </p:cViewPr>
      <p:guideLst>
        <p:guide pos="3840"/>
        <p:guide orient="horz" pos="864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mn.edu/communicating-analytics/better?authuser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73ec262a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73ec262a_0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7a73ec262a_0_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7ea646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7ea646be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7a7ea646be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73ec262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73ec262a_0_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a73ec262a_0_7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a73ec262a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a73ec262a_0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7a73ec262a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a7ea6d835_5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a7ea6d835_5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7a7ea6d835_5_4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https://sites.google.com/umn.edu/communicating-analytics/better?authuser=1</a:t>
            </a: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7ea6d835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a7ea6d835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f83f0592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f83f0592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7ea6d835_5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a7ea6d835_5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7ea6d835_5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a7ea6d835_5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73ec262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73ec262a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7a73ec262a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73ec262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a73ec262a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a73ec262a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7ea6d835_7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7ea6d835_7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7a7ea6d835_7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 rot="5400000">
            <a:off x="6067700" y="-664800"/>
            <a:ext cx="56700" cy="1127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700" cy="4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15600" y="1645400"/>
            <a:ext cx="5333100" cy="4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6443200" y="1645400"/>
            <a:ext cx="5333100" cy="444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6706225" y="-100"/>
            <a:ext cx="5485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54000" y="1442225"/>
            <a:ext cx="5843100" cy="238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highlight>
                  <a:schemeClr val="lt1"/>
                </a:highlight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lt1"/>
                </a:highlight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lt1"/>
                </a:highlight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 hasCustomPrompt="1"/>
          </p:nvPr>
        </p:nvSpPr>
        <p:spPr>
          <a:xfrm>
            <a:off x="415600" y="1333233"/>
            <a:ext cx="11360700" cy="286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highlight>
                  <a:schemeClr val="dk1"/>
                </a:highlight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dk1"/>
                </a:highlight>
              </a:defRPr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dk1"/>
                </a:highlight>
              </a:defRPr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30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 hasCustomPrompt="1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•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94150" y="365125"/>
            <a:ext cx="106596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0"/>
            <a:ext cx="271800" cy="6858000"/>
          </a:xfrm>
          <a:prstGeom prst="rect">
            <a:avLst/>
          </a:prstGeom>
          <a:solidFill>
            <a:srgbClr val="F7DB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7900" cy="235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>
            <a:hlinkClick r:id="" action="ppaction://noaction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8" name="Google Shape;68;p9">
            <a:hlinkClick r:id="" action="ppaction://noaction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69" name="Google Shape;69;p9">
            <a:hlinkClick r:id="" action="ppaction://noaction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70" name="Google Shape;70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71" name="Google Shape;71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715000" y="0"/>
            <a:ext cx="963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5811300" y="0"/>
            <a:ext cx="5137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459000" y="1871800"/>
            <a:ext cx="11274000" cy="2862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sz="9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459000" y="4734200"/>
            <a:ext cx="6546900" cy="77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•"/>
              <a:defRPr sz="2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•"/>
              <a:defRPr sz="24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•"/>
              <a:defRPr sz="20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 sz="18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700" cy="44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  <a:defRPr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●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●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recruit-restaurant-visitor-forecasting/discussion/49100" TargetMode="External"/><Relationship Id="rId3" Type="http://schemas.openxmlformats.org/officeDocument/2006/relationships/hyperlink" Target="https://github.com/Arturus/kaggle-web-traffic" TargetMode="External"/><Relationship Id="rId7" Type="http://schemas.openxmlformats.org/officeDocument/2006/relationships/hyperlink" Target="https://www.kaggle.com/h4211819/holiday-tric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lantsgo/solution-public-0-471-private-0-505" TargetMode="External"/><Relationship Id="rId5" Type="http://schemas.openxmlformats.org/officeDocument/2006/relationships/hyperlink" Target="https://www.kaggle.com/pureheart/1st-place-lgb-model-public-0-470-private-0-502" TargetMode="External"/><Relationship Id="rId4" Type="http://schemas.openxmlformats.org/officeDocument/2006/relationships/hyperlink" Target="https://github.com/MaxHalford/kaggle-recruit-restaurant/blob/master/Solution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t="9485" b="5818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4"/>
          <p:cNvSpPr/>
          <p:nvPr/>
        </p:nvSpPr>
        <p:spPr>
          <a:xfrm>
            <a:off x="0" y="4009300"/>
            <a:ext cx="12192000" cy="1665900"/>
          </a:xfrm>
          <a:prstGeom prst="rect">
            <a:avLst/>
          </a:prstGeom>
          <a:solidFill>
            <a:srgbClr val="191717">
              <a:alpha val="413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31575" y="4115849"/>
            <a:ext cx="75330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RECRUIT RESTAURANT VISITOR FORECASTING</a:t>
            </a:r>
            <a:endParaRPr sz="36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431575" y="5052525"/>
            <a:ext cx="736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Jingjing (Olivia) Liang | Samuel Musch | Xiangke Chen |  Xuan Ji | Xue Ni | Yassine Manane</a:t>
            </a: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/>
        </p:nvSpPr>
        <p:spPr>
          <a:xfrm>
            <a:off x="434125" y="140550"/>
            <a:ext cx="10196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Roboto"/>
                <a:ea typeface="Roboto"/>
                <a:cs typeface="Roboto"/>
                <a:sym typeface="Roboto"/>
              </a:rPr>
              <a:t>Implementation of different models</a:t>
            </a:r>
            <a:endParaRPr sz="4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775"/>
            <a:ext cx="12192000" cy="4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/>
          <p:nvPr/>
        </p:nvSpPr>
        <p:spPr>
          <a:xfrm>
            <a:off x="1125100" y="3298500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3"/>
          <p:cNvSpPr/>
          <p:nvPr/>
        </p:nvSpPr>
        <p:spPr>
          <a:xfrm>
            <a:off x="8483750" y="3293450"/>
            <a:ext cx="1038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5457325" y="5530200"/>
            <a:ext cx="1125300" cy="1093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3"/>
          <p:cNvSpPr/>
          <p:nvPr/>
        </p:nvSpPr>
        <p:spPr>
          <a:xfrm>
            <a:off x="2761025" y="3383925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10022250" y="3151175"/>
            <a:ext cx="9510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368475" y="49332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Baseline Time Series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External factors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- 0.561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2163250" y="17685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data pre-processing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Trends + seasonality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- 0.542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037950" y="2832775"/>
            <a:ext cx="1125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ARIMA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475425" y="44176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FACEBOOK PROPHET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5269825" y="50094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LIGHT 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8310125" y="4254525"/>
            <a:ext cx="1625626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LSTM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43"/>
          <p:cNvSpPr txBox="1"/>
          <p:nvPr/>
        </p:nvSpPr>
        <p:spPr>
          <a:xfrm>
            <a:off x="9935249" y="2200100"/>
            <a:ext cx="1680101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LGBM</a:t>
            </a:r>
            <a:endParaRPr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4827163" y="4140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Feature importance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statistical assumptions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- 0.5214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7480938" y="1868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State of art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for sequence data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- 0.50277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9573988" y="483527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Ensemble approach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- 0.50002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200" y="3354525"/>
            <a:ext cx="857404" cy="7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4103" y="3243275"/>
            <a:ext cx="767284" cy="7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5705189"/>
            <a:ext cx="857400" cy="7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725" y="3476325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5475" y="3459987"/>
            <a:ext cx="620292" cy="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9886475" y="1711550"/>
            <a:ext cx="1839000" cy="384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640575" y="214075"/>
            <a:ext cx="10994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Leverage time factors to make better customer experience </a:t>
            </a:r>
            <a:endParaRPr sz="3000"/>
          </a:p>
        </p:txBody>
      </p:sp>
      <p:sp>
        <p:nvSpPr>
          <p:cNvPr id="318" name="Google Shape;318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211" y="1621200"/>
            <a:ext cx="2217239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400" y="3857625"/>
            <a:ext cx="2302175" cy="261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650" y="3592875"/>
            <a:ext cx="855575" cy="8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450" y="1741750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5622777" y="1703650"/>
            <a:ext cx="292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Previous year mapping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6538475" y="3592575"/>
            <a:ext cx="44925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Aggregated number of visitors 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for the same day of week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5711875" y="5887125"/>
            <a:ext cx="27432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Days to last paycheck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938" y="3818213"/>
            <a:ext cx="519000" cy="39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6767075" y="5024875"/>
            <a:ext cx="3986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Lagged # of visitors in last 7 days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7032116" y="2550625"/>
            <a:ext cx="2283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Holiday Flag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5450" y="2589025"/>
            <a:ext cx="4280400" cy="285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1175" y="5862122"/>
            <a:ext cx="437121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9268" y="2600054"/>
            <a:ext cx="437121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389350" y="365125"/>
            <a:ext cx="10659600" cy="104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</a:rPr>
              <a:t>I</a:t>
            </a:r>
            <a:r>
              <a:rPr lang="en-US" b="1">
                <a:solidFill>
                  <a:srgbClr val="000000"/>
                </a:solidFill>
              </a:rPr>
              <a:t>mpact and</a:t>
            </a:r>
            <a:r>
              <a:rPr lang="en-US" sz="3600" b="1">
                <a:solidFill>
                  <a:srgbClr val="000000"/>
                </a:solidFill>
              </a:rPr>
              <a:t> V</a:t>
            </a:r>
            <a:r>
              <a:rPr lang="en-US" b="1">
                <a:solidFill>
                  <a:srgbClr val="000000"/>
                </a:solidFill>
              </a:rPr>
              <a:t>alue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429200" y="1597025"/>
            <a:ext cx="9723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Cut </a:t>
            </a: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manager intuition error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half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 </a:t>
            </a:r>
            <a:r>
              <a:rPr lang="en-US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staff allocation </a:t>
            </a: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</a:t>
            </a:r>
            <a:r>
              <a:rPr lang="en-US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inventory management</a:t>
            </a:r>
            <a:endParaRPr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Save expenditures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on salary payment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lphaLcPeriod"/>
            </a:pP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$132 = Minimum wage * 2 waiters * 8 hours</a:t>
            </a:r>
            <a:endParaRPr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lphaLcPeriod"/>
            </a:pPr>
            <a:r>
              <a:rPr lang="en-US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Minimum wage is roughly $8.26 per hour</a:t>
            </a:r>
            <a:endParaRPr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AutoNum type="arabicPeriod"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Generalizable </a:t>
            </a: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Algorithm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550" y="3238875"/>
            <a:ext cx="3613300" cy="216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Next Steps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4294967295"/>
          </p:nvPr>
        </p:nvSpPr>
        <p:spPr>
          <a:xfrm>
            <a:off x="677175" y="1522375"/>
            <a:ext cx="7168200" cy="447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/>
              <a:t>Feature </a:t>
            </a:r>
            <a:r>
              <a:rPr lang="en-US"/>
              <a:t>improvement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Weather  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Distance from Busiest Area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/>
              <a:t>Modeling</a:t>
            </a:r>
            <a:r>
              <a:rPr lang="en-US"/>
              <a:t> improvement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Add Attention Mechanism to RNN model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More diverse model ensembling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Expand the </a:t>
            </a:r>
            <a:r>
              <a:rPr lang="en-US" b="1"/>
              <a:t>timespan </a:t>
            </a:r>
            <a:endParaRPr b="1"/>
          </a:p>
        </p:txBody>
      </p:sp>
      <p:sp>
        <p:nvSpPr>
          <p:cNvPr id="348" name="Google Shape;34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075" y="2081725"/>
            <a:ext cx="4041900" cy="2694600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1831725" y="1670525"/>
            <a:ext cx="92412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</a:rPr>
              <a:t>https://blog.keras.io/a-ten-minute-introduction-to-sequence-to-sequence-learning-in-keras.html</a:t>
            </a:r>
            <a:endParaRPr sz="1500" u="sng">
              <a:solidFill>
                <a:schemeClr val="hlink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https://github.com/Arturus/kaggle-web-traffic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https://github.com/MaxHalford/kaggle-recruit-restaurant/blob/master/Solution.ipynb</a:t>
            </a:r>
            <a:endParaRPr sz="1500" u="sng">
              <a:solidFill>
                <a:schemeClr val="hlink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https://www.kaggle.com/pureheart/1st-place-lgb-model-public-0-470-private-0-502</a:t>
            </a:r>
            <a:endParaRPr sz="1500" u="sng">
              <a:solidFill>
                <a:schemeClr val="hlink"/>
              </a:solidFill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6"/>
              </a:rPr>
              <a:t>https://www.kaggle.com/plantsgo/solution-public-0-471-private-0-505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https://www.kaggle.com/h4211819/holiday-trick</a:t>
            </a:r>
            <a:endParaRPr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u="sng">
                <a:solidFill>
                  <a:schemeClr val="hlink"/>
                </a:solidFill>
                <a:hlinkClick r:id="rId8"/>
              </a:rPr>
              <a:t>https://www.kaggle.com/c/recruit-restaurant-visitor-forecasting/discussion/49100</a:t>
            </a:r>
            <a:endParaRPr sz="1500" u="sng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890456" y="368125"/>
            <a:ext cx="736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Today we deliver and report on: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5"/>
          <p:cNvSpPr/>
          <p:nvPr/>
        </p:nvSpPr>
        <p:spPr>
          <a:xfrm>
            <a:off x="1009462" y="1558425"/>
            <a:ext cx="1023900" cy="1023900"/>
          </a:xfrm>
          <a:prstGeom prst="ellipse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12" y="1783058"/>
            <a:ext cx="604436" cy="5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400" y="4978631"/>
            <a:ext cx="1024025" cy="10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5">
            <a:alphaModFix/>
          </a:blip>
          <a:srcRect t="9902" r="10338" b="18128"/>
          <a:stretch/>
        </p:blipFill>
        <p:spPr>
          <a:xfrm>
            <a:off x="738110" y="3166625"/>
            <a:ext cx="1295323" cy="1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603425" y="170587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model to </a:t>
            </a: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 daily visitors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for Japanese restaurants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2603425" y="524447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 improved understanding of the factors 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based on prediction results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2557600" y="3500825"/>
            <a:ext cx="84303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Novel features </a:t>
            </a:r>
            <a:r>
              <a:rPr lang="en-US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for the manager to be aware of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87450" y="412775"/>
            <a:ext cx="7321500" cy="100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Restaurant Owner’s Dilemma</a:t>
            </a:r>
            <a:endParaRPr sz="35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1"/>
          </p:nvPr>
        </p:nvSpPr>
        <p:spPr>
          <a:xfrm>
            <a:off x="448700" y="1752550"/>
            <a:ext cx="6073500" cy="4278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What will happen if you don’t know how many people will visit?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Reviews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Food Supply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Staff Allocation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Customer Experience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 t="846" b="13683"/>
          <a:stretch/>
        </p:blipFill>
        <p:spPr>
          <a:xfrm>
            <a:off x="6729650" y="-144400"/>
            <a:ext cx="5462348" cy="700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7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Manager Intuition</a:t>
            </a:r>
            <a:endParaRPr/>
          </a:p>
        </p:txBody>
      </p:sp>
      <p:sp>
        <p:nvSpPr>
          <p:cNvPr id="207" name="Google Shape;207;p37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375" y="1894200"/>
            <a:ext cx="6707825" cy="4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8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8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725" y="1894206"/>
            <a:ext cx="6693882" cy="4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Manager Intuition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2635485" y="444595"/>
            <a:ext cx="256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6551075" y="1880825"/>
            <a:ext cx="9000" cy="8961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9"/>
          <p:cNvSpPr txBox="1"/>
          <p:nvPr/>
        </p:nvSpPr>
        <p:spPr>
          <a:xfrm>
            <a:off x="3895075" y="1371600"/>
            <a:ext cx="474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D0000"/>
                </a:solidFill>
                <a:latin typeface="EB Garamond"/>
                <a:ea typeface="EB Garamond"/>
                <a:cs typeface="EB Garamond"/>
                <a:sym typeface="EB Garamond"/>
              </a:rPr>
              <a:t>BEFORE VS AFTER</a:t>
            </a:r>
            <a:endParaRPr sz="2400" b="1">
              <a:solidFill>
                <a:srgbClr val="9D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600" y="1894200"/>
            <a:ext cx="6693875" cy="40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Manager Intuition</a:t>
            </a:r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237" name="Google Shape;237;p40" descr="Chef hat icon"/>
          <p:cNvPicPr preferRelativeResize="0"/>
          <p:nvPr/>
        </p:nvPicPr>
        <p:blipFill rotWithShape="1">
          <a:blip r:embed="rId3">
            <a:alphaModFix/>
          </a:blip>
          <a:srcRect l="-26034" t="-23418" r="-26034" b="-23403"/>
          <a:stretch/>
        </p:blipFill>
        <p:spPr>
          <a:xfrm>
            <a:off x="694145" y="1921788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40" descr="Glass icon"/>
          <p:cNvPicPr preferRelativeResize="0"/>
          <p:nvPr/>
        </p:nvPicPr>
        <p:blipFill rotWithShape="1">
          <a:blip r:embed="rId4">
            <a:alphaModFix/>
          </a:blip>
          <a:srcRect l="-56440" t="-20011" r="-56461" b="-26809"/>
          <a:stretch/>
        </p:blipFill>
        <p:spPr>
          <a:xfrm>
            <a:off x="694159" y="4219809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5">
            <a:alphaModFix/>
          </a:blip>
          <a:srcRect l="34409"/>
          <a:stretch/>
        </p:blipFill>
        <p:spPr>
          <a:xfrm>
            <a:off x="6450675" y="0"/>
            <a:ext cx="57413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1276350" y="1770700"/>
            <a:ext cx="6709500" cy="4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Original Datasets From Kaggle: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Visit &amp; Reservations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 Information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Calendar Date Information 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External Dataset: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Weather data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694150" y="290275"/>
            <a:ext cx="9917700" cy="123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Factors Considered</a:t>
            </a:r>
            <a:endParaRPr/>
          </a:p>
        </p:txBody>
      </p:sp>
      <p:pic>
        <p:nvPicPr>
          <p:cNvPr id="247" name="Google Shape;247;p41" descr="Glass icon"/>
          <p:cNvPicPr preferRelativeResize="0"/>
          <p:nvPr/>
        </p:nvPicPr>
        <p:blipFill rotWithShape="1">
          <a:blip r:embed="rId3">
            <a:alphaModFix/>
          </a:blip>
          <a:srcRect l="-56440" t="-20011" r="-56461" b="-26809"/>
          <a:stretch/>
        </p:blipFill>
        <p:spPr>
          <a:xfrm>
            <a:off x="7296934" y="1997534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8" name="Google Shape;248;p41" descr="Knife and fork icon"/>
          <p:cNvPicPr preferRelativeResize="0"/>
          <p:nvPr/>
        </p:nvPicPr>
        <p:blipFill rotWithShape="1">
          <a:blip r:embed="rId4">
            <a:alphaModFix/>
          </a:blip>
          <a:srcRect l="-35881" t="-13710" r="-35881" b="-13710"/>
          <a:stretch/>
        </p:blipFill>
        <p:spPr>
          <a:xfrm>
            <a:off x="947871" y="1874648"/>
            <a:ext cx="504000" cy="50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41" descr="Cloche icon"/>
          <p:cNvPicPr preferRelativeResize="0"/>
          <p:nvPr/>
        </p:nvPicPr>
        <p:blipFill rotWithShape="1">
          <a:blip r:embed="rId5">
            <a:alphaModFix/>
          </a:blip>
          <a:srcRect l="-9608" t="-22701" r="-9608" b="-46963"/>
          <a:stretch/>
        </p:blipFill>
        <p:spPr>
          <a:xfrm>
            <a:off x="947870" y="4013145"/>
            <a:ext cx="504000" cy="5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7932025" y="1847525"/>
            <a:ext cx="35469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 Features:</a:t>
            </a:r>
            <a:endParaRPr sz="2400" b="1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Location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Population / Density</a:t>
            </a:r>
            <a:endParaRPr sz="24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0925" y="3470275"/>
            <a:ext cx="3197875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1777500" y="1874650"/>
            <a:ext cx="4561516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Series Features:</a:t>
            </a:r>
            <a:endParaRPr sz="2400" b="1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Prior Year Mapping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Days to Previous 25th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(Consecutive) Holidays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1777500" y="3877250"/>
            <a:ext cx="615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Visitors Features:</a:t>
            </a:r>
            <a:endParaRPr sz="2400" b="1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Exponential Moving Average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Aggregation (min, max, mean, median)</a:t>
            </a:r>
            <a:endParaRPr sz="2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Quattrocento Sans"/>
              <a:buChar char="●"/>
            </a:pPr>
            <a:r>
              <a:rPr lang="en-US" sz="2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days stores are closed</a:t>
            </a:r>
            <a:endParaRPr dirty="0"/>
          </a:p>
        </p:txBody>
      </p:sp>
      <p:sp>
        <p:nvSpPr>
          <p:cNvPr id="254" name="Google Shape;25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/>
        </p:nvSpPr>
        <p:spPr>
          <a:xfrm>
            <a:off x="434125" y="140550"/>
            <a:ext cx="101964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Roboto"/>
                <a:ea typeface="Roboto"/>
                <a:cs typeface="Roboto"/>
                <a:sym typeface="Roboto"/>
              </a:rPr>
              <a:t>Implementation of different models</a:t>
            </a:r>
            <a:endParaRPr sz="4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775"/>
            <a:ext cx="12192000" cy="4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1125100" y="3298500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2"/>
          <p:cNvSpPr/>
          <p:nvPr/>
        </p:nvSpPr>
        <p:spPr>
          <a:xfrm>
            <a:off x="8483750" y="3293450"/>
            <a:ext cx="1038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2"/>
          <p:cNvSpPr/>
          <p:nvPr/>
        </p:nvSpPr>
        <p:spPr>
          <a:xfrm>
            <a:off x="5457325" y="5530200"/>
            <a:ext cx="11253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/>
          <p:cNvSpPr/>
          <p:nvPr/>
        </p:nvSpPr>
        <p:spPr>
          <a:xfrm>
            <a:off x="2761025" y="3383925"/>
            <a:ext cx="951000" cy="870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10022250" y="3151175"/>
            <a:ext cx="951000" cy="96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368475" y="49332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Baseline Time Series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External factors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- 0.561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2163250" y="176852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data pre-processing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Trends + seasonality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- 0.542 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1037950" y="2832775"/>
            <a:ext cx="1125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ARIMA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475425" y="44176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FACEBOOK PROPHET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5269825" y="5009425"/>
            <a:ext cx="1522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LIGHT 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8396625" y="4254525"/>
            <a:ext cx="1125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LSTM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9935250" y="2200100"/>
            <a:ext cx="1125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SEQ2SEQ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+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Quattrocento Sans"/>
                <a:ea typeface="Quattrocento Sans"/>
                <a:cs typeface="Quattrocento Sans"/>
                <a:sym typeface="Quattrocento Sans"/>
              </a:rPr>
              <a:t>LGBM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827163" y="4140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Feature importance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No statistical assumptions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- 0.5214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7480938" y="1868350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State of art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for sequence data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- 0.50277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9573988" y="4835275"/>
            <a:ext cx="2454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Quattrocento Sans"/>
                <a:ea typeface="Quattrocento Sans"/>
                <a:cs typeface="Quattrocento Sans"/>
                <a:sym typeface="Quattrocento Sans"/>
              </a:rPr>
              <a:t>Ensemble approach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RMSLE - 0.50002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200" y="3385563"/>
            <a:ext cx="857400" cy="77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2050" y="3261300"/>
            <a:ext cx="731700" cy="74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275" y="5628989"/>
            <a:ext cx="857400" cy="7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725" y="3476325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5475" y="3459987"/>
            <a:ext cx="620292" cy="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497</Words>
  <Application>Microsoft Macintosh PowerPoint</Application>
  <PresentationFormat>Widescreen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Source Code Pro</vt:lpstr>
      <vt:lpstr>Calibri</vt:lpstr>
      <vt:lpstr>Montserrat</vt:lpstr>
      <vt:lpstr>Amatic SC</vt:lpstr>
      <vt:lpstr>EB Garamond</vt:lpstr>
      <vt:lpstr>Arial</vt:lpstr>
      <vt:lpstr>Quattrocento Sans</vt:lpstr>
      <vt:lpstr>Oswald</vt:lpstr>
      <vt:lpstr>Roboto Mono</vt:lpstr>
      <vt:lpstr>Playfair Display</vt:lpstr>
      <vt:lpstr>Roboto</vt:lpstr>
      <vt:lpstr>Office Theme</vt:lpstr>
      <vt:lpstr>Pop</vt:lpstr>
      <vt:lpstr>Beach Day</vt:lpstr>
      <vt:lpstr>PowerPoint Presentation</vt:lpstr>
      <vt:lpstr>PowerPoint Presentation</vt:lpstr>
      <vt:lpstr>A Restaurant Owner’s Dilemma</vt:lpstr>
      <vt:lpstr>Manager Intuition</vt:lpstr>
      <vt:lpstr>Manager Intuition</vt:lpstr>
      <vt:lpstr>Manager Intuition</vt:lpstr>
      <vt:lpstr>Data Sources</vt:lpstr>
      <vt:lpstr>Factors Considered</vt:lpstr>
      <vt:lpstr>PowerPoint Presentation</vt:lpstr>
      <vt:lpstr>PowerPoint Presentation</vt:lpstr>
      <vt:lpstr>Leverage time factors to make better customer experience </vt:lpstr>
      <vt:lpstr>Impact and Value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xiangke chen</cp:lastModifiedBy>
  <cp:revision>3</cp:revision>
  <dcterms:modified xsi:type="dcterms:W3CDTF">2019-12-03T03:43:19Z</dcterms:modified>
</cp:coreProperties>
</file>